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66" r:id="rId15"/>
    <p:sldId id="267" r:id="rId16"/>
    <p:sldId id="268" r:id="rId17"/>
    <p:sldId id="269" r:id="rId18"/>
    <p:sldId id="270" r:id="rId19"/>
  </p:sldIdLst>
  <p:sldSz cx="14630400" cy="8229600"/>
  <p:notesSz cx="8229600" cy="14630400"/>
  <p:embeddedFontLst>
    <p:embeddedFont>
      <p:font typeface="Instrument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30AC9789-07A6-B490-3865-26617380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>
            <a:extLst>
              <a:ext uri="{FF2B5EF4-FFF2-40B4-BE49-F238E27FC236}">
                <a16:creationId xmlns:a16="http://schemas.microsoft.com/office/drawing/2014/main" id="{3FA4D908-C31A-14CA-3FD6-F6F948C39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>
            <a:extLst>
              <a:ext uri="{FF2B5EF4-FFF2-40B4-BE49-F238E27FC236}">
                <a16:creationId xmlns:a16="http://schemas.microsoft.com/office/drawing/2014/main" id="{79D58DAA-75D9-2F8A-8581-6A8A4D02B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>
            <a:extLst>
              <a:ext uri="{FF2B5EF4-FFF2-40B4-BE49-F238E27FC236}">
                <a16:creationId xmlns:a16="http://schemas.microsoft.com/office/drawing/2014/main" id="{107FAE4B-EB7B-B58E-345F-9CCCE33F65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937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0295738-9D22-A4A2-D15F-DA78637AE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>
            <a:extLst>
              <a:ext uri="{FF2B5EF4-FFF2-40B4-BE49-F238E27FC236}">
                <a16:creationId xmlns:a16="http://schemas.microsoft.com/office/drawing/2014/main" id="{D064BEDA-9EE6-F8DA-C020-6700AC234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>
            <a:extLst>
              <a:ext uri="{FF2B5EF4-FFF2-40B4-BE49-F238E27FC236}">
                <a16:creationId xmlns:a16="http://schemas.microsoft.com/office/drawing/2014/main" id="{8A1A504E-664E-FD71-C53D-B606752D7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>
            <a:extLst>
              <a:ext uri="{FF2B5EF4-FFF2-40B4-BE49-F238E27FC236}">
                <a16:creationId xmlns:a16="http://schemas.microsoft.com/office/drawing/2014/main" id="{0AD072FF-701C-D469-CE38-AAB29C87EA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25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DC68D25-9683-234F-DB67-EB94AB27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>
            <a:extLst>
              <a:ext uri="{FF2B5EF4-FFF2-40B4-BE49-F238E27FC236}">
                <a16:creationId xmlns:a16="http://schemas.microsoft.com/office/drawing/2014/main" id="{C8850B03-7CD8-EE92-8FFD-2E6F4F91F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>
            <a:extLst>
              <a:ext uri="{FF2B5EF4-FFF2-40B4-BE49-F238E27FC236}">
                <a16:creationId xmlns:a16="http://schemas.microsoft.com/office/drawing/2014/main" id="{08E2309C-1D8B-0557-B617-E75569D42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>
            <a:extLst>
              <a:ext uri="{FF2B5EF4-FFF2-40B4-BE49-F238E27FC236}">
                <a16:creationId xmlns:a16="http://schemas.microsoft.com/office/drawing/2014/main" id="{7452FD62-F3C3-F40A-040B-4837953A55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134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90fb2e04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3590fb2e048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590fb2e048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90fb2e04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590fb2e048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590fb2e048_0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90fb2e04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3590fb2e04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590fb2e048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90fb2e04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590fb2e048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590fb2e048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Personalized Product Recommendation System</a:t>
            </a:r>
            <a:endParaRPr sz="4450" b="0" i="0" u="none" strike="noStrike" cap="none"/>
          </a:p>
        </p:txBody>
      </p:sp>
      <p:sp>
        <p:nvSpPr>
          <p:cNvPr id="58" name="Google Shape;58;p13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Enhancing the Horizon Hobby customer experience through intelligent product recommendations</a:t>
            </a:r>
            <a:endParaRPr sz="1750" b="0" i="0" u="none" strike="noStrike" cap="none"/>
          </a:p>
        </p:txBody>
      </p:sp>
      <p:sp>
        <p:nvSpPr>
          <p:cNvPr id="59" name="Google Shape;59;p13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1270040" y="5285661"/>
            <a:ext cx="2819876" cy="39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endParaRPr sz="220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28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608528" y="2653308"/>
            <a:ext cx="4384834" cy="5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3400"/>
              <a:buFont typeface="Instrument Sans"/>
              <a:buNone/>
            </a:pPr>
            <a:r>
              <a:rPr lang="en-US" sz="34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Modeling Techniques</a:t>
            </a:r>
            <a:endParaRPr sz="3400" b="0" i="0" u="none" strike="noStrike" cap="none"/>
          </a:p>
        </p:txBody>
      </p:sp>
      <p:sp>
        <p:nvSpPr>
          <p:cNvPr id="228" name="Google Shape;228;p22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620828" y="3641527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7119580" y="3457337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4827" y="3489960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4272201" y="3517106"/>
            <a:ext cx="2173605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Baseline Models</a:t>
            </a:r>
            <a:endParaRPr sz="1700" b="0" i="0" u="none" strike="noStrike" cap="none"/>
          </a:p>
        </p:txBody>
      </p:sp>
      <p:sp>
        <p:nvSpPr>
          <p:cNvPr id="233" name="Google Shape;233;p22"/>
          <p:cNvSpPr/>
          <p:nvPr/>
        </p:nvSpPr>
        <p:spPr>
          <a:xfrm>
            <a:off x="608528" y="3893106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Global and segment popularity rankings</a:t>
            </a:r>
            <a:endParaRPr sz="1350" b="0" i="0" u="none" strike="noStrike" cap="none"/>
          </a:p>
        </p:txBody>
      </p:sp>
      <p:sp>
        <p:nvSpPr>
          <p:cNvPr id="234" name="Google Shape;234;p22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4827" y="4533067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8184594" y="4560213"/>
            <a:ext cx="2265283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Collaborative Filtering</a:t>
            </a:r>
            <a:endParaRPr sz="1700" b="0" i="0" u="none" strike="noStrike" cap="none"/>
          </a:p>
        </p:txBody>
      </p:sp>
      <p:sp>
        <p:nvSpPr>
          <p:cNvPr id="238" name="Google Shape;238;p22"/>
          <p:cNvSpPr/>
          <p:nvPr/>
        </p:nvSpPr>
        <p:spPr>
          <a:xfrm>
            <a:off x="8184594" y="4936212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ALS matrix factorization with implicit feedback</a:t>
            </a:r>
            <a:endParaRPr sz="1350" b="0" i="0" u="none" strike="noStrike" cap="none"/>
          </a:p>
        </p:txBody>
      </p:sp>
      <p:sp>
        <p:nvSpPr>
          <p:cNvPr id="239" name="Google Shape;239;p22"/>
          <p:cNvSpPr/>
          <p:nvPr/>
        </p:nvSpPr>
        <p:spPr>
          <a:xfrm>
            <a:off x="6620828" y="5583793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7119580" y="5399603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4827" y="5432227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/>
          <p:nvPr/>
        </p:nvSpPr>
        <p:spPr>
          <a:xfrm>
            <a:off x="4272201" y="5459373"/>
            <a:ext cx="2173605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Content-Based</a:t>
            </a:r>
            <a:endParaRPr sz="1700" b="0" i="0" u="none" strike="noStrike" cap="none"/>
          </a:p>
        </p:txBody>
      </p:sp>
      <p:sp>
        <p:nvSpPr>
          <p:cNvPr id="243" name="Google Shape;243;p22"/>
          <p:cNvSpPr/>
          <p:nvPr/>
        </p:nvSpPr>
        <p:spPr>
          <a:xfrm>
            <a:off x="608528" y="5835372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User-product feature similarity matching</a:t>
            </a:r>
            <a:endParaRPr sz="1350" b="0" i="0" u="none" strike="noStrike" cap="none"/>
          </a:p>
        </p:txBody>
      </p:sp>
      <p:sp>
        <p:nvSpPr>
          <p:cNvPr id="244" name="Google Shape;244;p22"/>
          <p:cNvSpPr/>
          <p:nvPr/>
        </p:nvSpPr>
        <p:spPr>
          <a:xfrm>
            <a:off x="7487960" y="6483072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7119580" y="6298882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4827" y="6331506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8184594" y="6358652"/>
            <a:ext cx="2173605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Model</a:t>
            </a:r>
            <a:endParaRPr sz="1700" b="0" i="0" u="none" strike="noStrike" cap="none"/>
          </a:p>
        </p:txBody>
      </p:sp>
      <p:sp>
        <p:nvSpPr>
          <p:cNvPr id="248" name="Google Shape;248;p22"/>
          <p:cNvSpPr/>
          <p:nvPr/>
        </p:nvSpPr>
        <p:spPr>
          <a:xfrm>
            <a:off x="8184594" y="6734651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Combined approach leveraging multiple techniques</a:t>
            </a:r>
            <a:endParaRPr sz="13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11677-99AB-97A6-81D6-3C20246230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3B032BB0-5E5A-1DE6-88C2-043DA5CE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>
            <a:extLst>
              <a:ext uri="{FF2B5EF4-FFF2-40B4-BE49-F238E27FC236}">
                <a16:creationId xmlns:a16="http://schemas.microsoft.com/office/drawing/2014/main" id="{43509C89-AD96-4288-80DE-0C694CECEF98}"/>
              </a:ext>
            </a:extLst>
          </p:cNvPr>
          <p:cNvSpPr/>
          <p:nvPr/>
        </p:nvSpPr>
        <p:spPr>
          <a:xfrm>
            <a:off x="793790" y="197012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User-item matrix</a:t>
            </a:r>
            <a:endParaRPr sz="4450" b="0" i="0" u="none" strike="noStrike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76A25-82D2-96F3-D5BE-D5BD0DC3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030383"/>
            <a:ext cx="14211300" cy="3667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76A8F5-B489-D62C-5E45-DA62EDFE3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6E8A7CF-C9C5-8C38-7F97-7E341741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>
            <a:extLst>
              <a:ext uri="{FF2B5EF4-FFF2-40B4-BE49-F238E27FC236}">
                <a16:creationId xmlns:a16="http://schemas.microsoft.com/office/drawing/2014/main" id="{FCAC8EA4-49FF-7869-29F3-31C75B17AE83}"/>
              </a:ext>
            </a:extLst>
          </p:cNvPr>
          <p:cNvSpPr/>
          <p:nvPr/>
        </p:nvSpPr>
        <p:spPr>
          <a:xfrm>
            <a:off x="793790" y="1970127"/>
            <a:ext cx="9947656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ALS</a:t>
            </a:r>
            <a:r>
              <a:rPr lang="en-US" sz="445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Matrix factorization</a:t>
            </a:r>
            <a:endParaRPr lang="en-US" sz="4450" b="0" i="0" u="none" strike="noStrike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1AF8-A0DA-D0DB-AF54-0D5AB93C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98" y="3843049"/>
            <a:ext cx="8693889" cy="2535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968FB8-4336-C23C-DFA4-E85B616A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67BAFAD6-2B04-DE18-87A3-F4473899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>
            <a:extLst>
              <a:ext uri="{FF2B5EF4-FFF2-40B4-BE49-F238E27FC236}">
                <a16:creationId xmlns:a16="http://schemas.microsoft.com/office/drawing/2014/main" id="{CCFB0E85-A2B4-4535-ACC4-D1D3A8CCDA4F}"/>
              </a:ext>
            </a:extLst>
          </p:cNvPr>
          <p:cNvSpPr/>
          <p:nvPr/>
        </p:nvSpPr>
        <p:spPr>
          <a:xfrm>
            <a:off x="793790" y="1970127"/>
            <a:ext cx="9947656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Content based recommendation</a:t>
            </a:r>
            <a:endParaRPr lang="en-US" sz="4450" b="0" i="0" u="none" strike="noStrike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B7B7-FE69-BE59-8967-143FF8D3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57" y="3278771"/>
            <a:ext cx="11263913" cy="36288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58FB0D-C6B1-DCDB-27E0-1E084E41F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793790" y="1516499"/>
            <a:ext cx="7412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System Architecture</a:t>
            </a:r>
            <a:endParaRPr sz="4450" b="0" i="0" u="none" strike="noStrike" cap="none"/>
          </a:p>
        </p:txBody>
      </p:sp>
      <p:pic>
        <p:nvPicPr>
          <p:cNvPr id="255" name="Google Shape;255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678906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892" y="329493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>
            <a:off x="5357217" y="290572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Business Filters</a:t>
            </a:r>
            <a:endParaRPr sz="2200" b="0" i="0" u="none" strike="noStrike" cap="none"/>
          </a:p>
        </p:txBody>
      </p:sp>
      <p:sp>
        <p:nvSpPr>
          <p:cNvPr id="258" name="Google Shape;258;p23"/>
          <p:cNvSpPr/>
          <p:nvPr/>
        </p:nvSpPr>
        <p:spPr>
          <a:xfrm>
            <a:off x="5357217" y="3396139"/>
            <a:ext cx="4227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In-stock, high-margin, promotion-active</a:t>
            </a:r>
            <a:endParaRPr sz="1750" b="0" i="0" u="none" strike="noStrike" cap="none"/>
          </a:p>
        </p:txBody>
      </p:sp>
      <p:sp>
        <p:nvSpPr>
          <p:cNvPr id="259" name="Google Shape;259;p23"/>
          <p:cNvSpPr/>
          <p:nvPr/>
        </p:nvSpPr>
        <p:spPr>
          <a:xfrm>
            <a:off x="5187077" y="3998952"/>
            <a:ext cx="85929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381" y="4042529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892" y="449663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6433304" y="42693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Predictions</a:t>
            </a:r>
            <a:endParaRPr sz="2200" b="0" i="0" u="none" strike="noStrike" cap="none"/>
          </a:p>
        </p:txBody>
      </p:sp>
      <p:sp>
        <p:nvSpPr>
          <p:cNvPr id="263" name="Google Shape;263;p23"/>
          <p:cNvSpPr/>
          <p:nvPr/>
        </p:nvSpPr>
        <p:spPr>
          <a:xfrm>
            <a:off x="6433304" y="4759762"/>
            <a:ext cx="51693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Combined collaborative &amp; content-based models</a:t>
            </a:r>
            <a:endParaRPr sz="1750" b="0" i="0" u="none" strike="noStrike" cap="none"/>
          </a:p>
        </p:txBody>
      </p:sp>
      <p:sp>
        <p:nvSpPr>
          <p:cNvPr id="264" name="Google Shape;264;p23"/>
          <p:cNvSpPr/>
          <p:nvPr/>
        </p:nvSpPr>
        <p:spPr>
          <a:xfrm>
            <a:off x="6263164" y="5362575"/>
            <a:ext cx="75168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294" y="5406152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773" y="586025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7509272" y="56329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Input Data</a:t>
            </a:r>
            <a:endParaRPr sz="2200" b="0" i="0" u="none" strike="noStrike" cap="none"/>
          </a:p>
        </p:txBody>
      </p:sp>
      <p:sp>
        <p:nvSpPr>
          <p:cNvPr id="268" name="Google Shape;268;p23"/>
          <p:cNvSpPr/>
          <p:nvPr/>
        </p:nvSpPr>
        <p:spPr>
          <a:xfrm>
            <a:off x="7509272" y="6123384"/>
            <a:ext cx="4525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Transaction history, promotions, loyalty tier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2B3F3-7185-B122-8F2D-3A2EDB293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/>
          <p:nvPr/>
        </p:nvSpPr>
        <p:spPr>
          <a:xfrm>
            <a:off x="793790" y="197012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Evaluation Strategy</a:t>
            </a:r>
            <a:endParaRPr sz="4450" b="0" i="0" u="none" strike="noStrike" cap="none"/>
          </a:p>
        </p:txBody>
      </p:sp>
      <p:sp>
        <p:nvSpPr>
          <p:cNvPr id="276" name="Google Shape;276;p24"/>
          <p:cNvSpPr/>
          <p:nvPr/>
        </p:nvSpPr>
        <p:spPr>
          <a:xfrm>
            <a:off x="793790" y="3019068"/>
            <a:ext cx="170100" cy="85320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1303973" y="301906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Temporal Split</a:t>
            </a:r>
            <a:endParaRPr sz="2200" b="0" i="0" u="none" strike="noStrike" cap="none"/>
          </a:p>
        </p:txBody>
      </p:sp>
      <p:sp>
        <p:nvSpPr>
          <p:cNvPr id="278" name="Google Shape;278;p24"/>
          <p:cNvSpPr/>
          <p:nvPr/>
        </p:nvSpPr>
        <p:spPr>
          <a:xfrm>
            <a:off x="1303973" y="3509486"/>
            <a:ext cx="7046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Last N weeks reserved for testing</a:t>
            </a:r>
            <a:endParaRPr sz="1750" b="0" i="0" u="none" strike="noStrike" cap="none"/>
          </a:p>
        </p:txBody>
      </p:sp>
      <p:sp>
        <p:nvSpPr>
          <p:cNvPr id="279" name="Google Shape;279;p24"/>
          <p:cNvSpPr/>
          <p:nvPr/>
        </p:nvSpPr>
        <p:spPr>
          <a:xfrm>
            <a:off x="1133951" y="4099203"/>
            <a:ext cx="170100" cy="85320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1644134" y="409920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Metrics</a:t>
            </a:r>
            <a:endParaRPr sz="2200" b="0" i="0" u="none" strike="noStrike" cap="none"/>
          </a:p>
        </p:txBody>
      </p:sp>
      <p:sp>
        <p:nvSpPr>
          <p:cNvPr id="281" name="Google Shape;281;p24"/>
          <p:cNvSpPr/>
          <p:nvPr/>
        </p:nvSpPr>
        <p:spPr>
          <a:xfrm>
            <a:off x="1644134" y="4589621"/>
            <a:ext cx="670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Precision@10, Recall@10, NDCG</a:t>
            </a:r>
            <a:endParaRPr sz="1750" b="0" i="0" u="none" strike="noStrike" cap="none"/>
          </a:p>
        </p:txBody>
      </p:sp>
      <p:sp>
        <p:nvSpPr>
          <p:cNvPr id="282" name="Google Shape;282;p24"/>
          <p:cNvSpPr/>
          <p:nvPr/>
        </p:nvSpPr>
        <p:spPr>
          <a:xfrm>
            <a:off x="1474232" y="5179338"/>
            <a:ext cx="170100" cy="85320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1984415" y="517933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Segmented Analysis</a:t>
            </a:r>
            <a:endParaRPr sz="2200" b="0" i="0" u="none" strike="noStrike" cap="none"/>
          </a:p>
        </p:txBody>
      </p:sp>
      <p:sp>
        <p:nvSpPr>
          <p:cNvPr id="284" name="Google Shape;284;p24"/>
          <p:cNvSpPr/>
          <p:nvPr/>
        </p:nvSpPr>
        <p:spPr>
          <a:xfrm>
            <a:off x="1984415" y="5669756"/>
            <a:ext cx="6365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Performance across different customer groups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793790" y="1251109"/>
            <a:ext cx="6218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Segment-wise Analysis</a:t>
            </a:r>
            <a:endParaRPr sz="4450" b="0" i="0" u="none" strike="noStrike" cap="none"/>
          </a:p>
        </p:txBody>
      </p:sp>
      <p:sp>
        <p:nvSpPr>
          <p:cNvPr id="291" name="Google Shape;291;p25"/>
          <p:cNvSpPr/>
          <p:nvPr/>
        </p:nvSpPr>
        <p:spPr>
          <a:xfrm>
            <a:off x="1743789" y="42693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Loyalty Segments</a:t>
            </a:r>
            <a:endParaRPr sz="2200" b="0" i="0" u="none" strike="noStrike" cap="none"/>
          </a:p>
        </p:txBody>
      </p:sp>
      <p:sp>
        <p:nvSpPr>
          <p:cNvPr id="292" name="Google Shape;292;p25"/>
          <p:cNvSpPr/>
          <p:nvPr/>
        </p:nvSpPr>
        <p:spPr>
          <a:xfrm>
            <a:off x="793790" y="4759762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New vs. Loyal users</a:t>
            </a:r>
            <a:endParaRPr sz="1750" b="0" i="0" u="none" strike="noStrike" cap="none"/>
          </a:p>
        </p:txBody>
      </p:sp>
      <p:pic>
        <p:nvPicPr>
          <p:cNvPr id="293" name="Google Shape;293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7717" y="4483775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9937790" y="30429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Promotion Impact</a:t>
            </a:r>
            <a:endParaRPr sz="2200" b="0" i="0" u="none" strike="noStrike" cap="none"/>
          </a:p>
        </p:txBody>
      </p:sp>
      <p:sp>
        <p:nvSpPr>
          <p:cNvPr id="296" name="Google Shape;296;p25"/>
          <p:cNvSpPr/>
          <p:nvPr/>
        </p:nvSpPr>
        <p:spPr>
          <a:xfrm>
            <a:off x="9937790" y="3533418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Active vs. inactive campaigns</a:t>
            </a:r>
            <a:endParaRPr sz="1750" b="0" i="0" u="none" strike="noStrike" cap="none"/>
          </a:p>
        </p:txBody>
      </p:sp>
      <p:pic>
        <p:nvPicPr>
          <p:cNvPr id="297" name="Google Shape;297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4326" y="310014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/>
          <p:nvPr/>
        </p:nvSpPr>
        <p:spPr>
          <a:xfrm>
            <a:off x="9937790" y="549556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Product Categories</a:t>
            </a:r>
            <a:endParaRPr sz="2200" b="0" i="0" u="none" strike="noStrike" cap="none"/>
          </a:p>
        </p:txBody>
      </p:sp>
      <p:sp>
        <p:nvSpPr>
          <p:cNvPr id="300" name="Google Shape;300;p25"/>
          <p:cNvSpPr/>
          <p:nvPr/>
        </p:nvSpPr>
        <p:spPr>
          <a:xfrm>
            <a:off x="9937790" y="5985986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High-traffic vs. niche items</a:t>
            </a:r>
            <a:endParaRPr sz="1750" b="0" i="0" u="none" strike="noStrike" cap="none"/>
          </a:p>
        </p:txBody>
      </p:sp>
      <p:pic>
        <p:nvPicPr>
          <p:cNvPr id="301" name="Google Shape;301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44326" y="5867400"/>
            <a:ext cx="339328" cy="42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507FDA-4545-A31F-429A-26380CBAB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/>
          <p:nvPr/>
        </p:nvSpPr>
        <p:spPr>
          <a:xfrm>
            <a:off x="793790" y="1251109"/>
            <a:ext cx="6143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Deployment Readiness</a:t>
            </a:r>
            <a:endParaRPr sz="4450" b="0" i="0" u="none" strike="noStrike" cap="none"/>
          </a:p>
        </p:txBody>
      </p:sp>
      <p:sp>
        <p:nvSpPr>
          <p:cNvPr id="309" name="Google Shape;309;p26"/>
          <p:cNvSpPr/>
          <p:nvPr/>
        </p:nvSpPr>
        <p:spPr>
          <a:xfrm>
            <a:off x="1579840" y="4087892"/>
            <a:ext cx="29991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Batch Scoring Pipeline</a:t>
            </a:r>
            <a:endParaRPr sz="2200" b="0" i="0" u="none" strike="noStrike" cap="none"/>
          </a:p>
        </p:txBody>
      </p:sp>
      <p:sp>
        <p:nvSpPr>
          <p:cNvPr id="310" name="Google Shape;310;p26"/>
          <p:cNvSpPr/>
          <p:nvPr/>
        </p:nvSpPr>
        <p:spPr>
          <a:xfrm>
            <a:off x="793790" y="4578310"/>
            <a:ext cx="378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Regular refresh of recommendations</a:t>
            </a:r>
            <a:endParaRPr sz="1750" b="0" i="0" u="none" strike="noStrike" cap="none"/>
          </a:p>
        </p:txBody>
      </p:sp>
      <p:pic>
        <p:nvPicPr>
          <p:cNvPr id="311" name="Google Shape;311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411" y="420909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/>
          <p:nvPr/>
        </p:nvSpPr>
        <p:spPr>
          <a:xfrm>
            <a:off x="9937790" y="295227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API Integration</a:t>
            </a:r>
            <a:endParaRPr sz="2200" b="0" i="0" u="none" strike="noStrike" cap="none"/>
          </a:p>
        </p:txBody>
      </p:sp>
      <p:sp>
        <p:nvSpPr>
          <p:cNvPr id="314" name="Google Shape;314;p26"/>
          <p:cNvSpPr/>
          <p:nvPr/>
        </p:nvSpPr>
        <p:spPr>
          <a:xfrm>
            <a:off x="9937790" y="3442692"/>
            <a:ext cx="38988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Schema ready for frontend consumption</a:t>
            </a:r>
            <a:endParaRPr sz="1750" b="0" i="0" u="none" strike="noStrike" cap="none"/>
          </a:p>
        </p:txBody>
      </p:sp>
      <p:pic>
        <p:nvPicPr>
          <p:cNvPr id="315" name="Google Shape;315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0307" y="325802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9937790" y="558629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Business Filters</a:t>
            </a:r>
            <a:endParaRPr sz="2200" b="0" i="0" u="none" strike="noStrike" cap="none"/>
          </a:p>
        </p:txBody>
      </p:sp>
      <p:sp>
        <p:nvSpPr>
          <p:cNvPr id="318" name="Google Shape;318;p26"/>
          <p:cNvSpPr/>
          <p:nvPr/>
        </p:nvSpPr>
        <p:spPr>
          <a:xfrm>
            <a:off x="9937790" y="6076712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Available items, promotions, margins</a:t>
            </a:r>
            <a:endParaRPr sz="1750" b="0" i="0" u="none" strike="noStrike" cap="none"/>
          </a:p>
        </p:txBody>
      </p:sp>
      <p:pic>
        <p:nvPicPr>
          <p:cNvPr id="319" name="Google Shape;319;p2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94533" y="5984200"/>
            <a:ext cx="339328" cy="42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7F755-5634-8482-E6FE-23F843792A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/>
          <p:nvPr/>
        </p:nvSpPr>
        <p:spPr>
          <a:xfrm>
            <a:off x="793790" y="74961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Insights</a:t>
            </a:r>
            <a:endParaRPr sz="4450" b="0" i="0" u="none" strike="noStrike" cap="none"/>
          </a:p>
        </p:txBody>
      </p:sp>
      <p:sp>
        <p:nvSpPr>
          <p:cNvPr id="327" name="Google Shape;327;p27"/>
          <p:cNvSpPr/>
          <p:nvPr/>
        </p:nvSpPr>
        <p:spPr>
          <a:xfrm>
            <a:off x="793790" y="1912025"/>
            <a:ext cx="16302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467" y="236612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/>
          <p:nvPr/>
        </p:nvSpPr>
        <p:spPr>
          <a:xfrm>
            <a:off x="2650927" y="2138839"/>
            <a:ext cx="2759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Feature Engineering</a:t>
            </a:r>
            <a:endParaRPr sz="2200" b="0" i="0" u="none" strike="noStrike" cap="none"/>
          </a:p>
        </p:txBody>
      </p:sp>
      <p:sp>
        <p:nvSpPr>
          <p:cNvPr id="330" name="Google Shape;330;p27"/>
          <p:cNvSpPr/>
          <p:nvPr/>
        </p:nvSpPr>
        <p:spPr>
          <a:xfrm>
            <a:off x="2650927" y="2629257"/>
            <a:ext cx="2759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Massive uplift in relevance</a:t>
            </a:r>
            <a:endParaRPr sz="1750" b="0" i="0" u="none" strike="noStrike" cap="none"/>
          </a:p>
        </p:txBody>
      </p:sp>
      <p:sp>
        <p:nvSpPr>
          <p:cNvPr id="331" name="Google Shape;331;p27"/>
          <p:cNvSpPr/>
          <p:nvPr/>
        </p:nvSpPr>
        <p:spPr>
          <a:xfrm>
            <a:off x="2537460" y="3203734"/>
            <a:ext cx="111858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793790" y="3332321"/>
            <a:ext cx="32607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2264569" y="3786426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500"/>
              <a:buFont typeface="Instrument Sans"/>
              <a:buNone/>
            </a:pPr>
            <a:r>
              <a:rPr lang="en-US" sz="25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2500" b="0" i="0" u="none" strike="noStrike" cap="none"/>
          </a:p>
        </p:txBody>
      </p:sp>
      <p:sp>
        <p:nvSpPr>
          <p:cNvPr id="334" name="Google Shape;334;p27"/>
          <p:cNvSpPr/>
          <p:nvPr/>
        </p:nvSpPr>
        <p:spPr>
          <a:xfrm>
            <a:off x="4281249" y="35591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Star Schema</a:t>
            </a:r>
            <a:endParaRPr sz="2200" b="0" i="0" u="none" strike="noStrike" cap="none"/>
          </a:p>
        </p:txBody>
      </p:sp>
      <p:sp>
        <p:nvSpPr>
          <p:cNvPr id="335" name="Google Shape;335;p27"/>
          <p:cNvSpPr/>
          <p:nvPr/>
        </p:nvSpPr>
        <p:spPr>
          <a:xfrm>
            <a:off x="4281249" y="4049554"/>
            <a:ext cx="3070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Clear, scalable data modeling</a:t>
            </a:r>
            <a:endParaRPr sz="1750" b="0" i="0" u="none" strike="noStrike" cap="none"/>
          </a:p>
        </p:txBody>
      </p:sp>
      <p:sp>
        <p:nvSpPr>
          <p:cNvPr id="336" name="Google Shape;336;p27"/>
          <p:cNvSpPr/>
          <p:nvPr/>
        </p:nvSpPr>
        <p:spPr>
          <a:xfrm>
            <a:off x="4167783" y="4624030"/>
            <a:ext cx="95556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793790" y="4752618"/>
            <a:ext cx="48909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079790" y="5206722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500"/>
              <a:buFont typeface="Instrument Sans"/>
              <a:buNone/>
            </a:pPr>
            <a:r>
              <a:rPr lang="en-US" sz="25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2500" b="0" i="0" u="none" strike="noStrike" cap="none"/>
          </a:p>
        </p:txBody>
      </p:sp>
      <p:sp>
        <p:nvSpPr>
          <p:cNvPr id="339" name="Google Shape;339;p27"/>
          <p:cNvSpPr/>
          <p:nvPr/>
        </p:nvSpPr>
        <p:spPr>
          <a:xfrm>
            <a:off x="5911572" y="4979432"/>
            <a:ext cx="281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System</a:t>
            </a:r>
            <a:endParaRPr sz="2200" b="0" i="0" u="none" strike="noStrike" cap="none"/>
          </a:p>
        </p:txBody>
      </p:sp>
      <p:sp>
        <p:nvSpPr>
          <p:cNvPr id="340" name="Google Shape;340;p27"/>
          <p:cNvSpPr/>
          <p:nvPr/>
        </p:nvSpPr>
        <p:spPr>
          <a:xfrm>
            <a:off x="5911572" y="5469850"/>
            <a:ext cx="2815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Most consistent performer</a:t>
            </a:r>
            <a:endParaRPr sz="1750" b="0" i="0" u="none" strike="noStrike" cap="none"/>
          </a:p>
        </p:txBody>
      </p:sp>
      <p:sp>
        <p:nvSpPr>
          <p:cNvPr id="341" name="Google Shape;341;p27"/>
          <p:cNvSpPr/>
          <p:nvPr/>
        </p:nvSpPr>
        <p:spPr>
          <a:xfrm>
            <a:off x="5798106" y="6044327"/>
            <a:ext cx="79251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793790" y="6172914"/>
            <a:ext cx="65214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5011" y="662701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/>
          <p:nvPr/>
        </p:nvSpPr>
        <p:spPr>
          <a:xfrm>
            <a:off x="7542014" y="639972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Contextual Signals</a:t>
            </a:r>
            <a:endParaRPr sz="2200" b="0" i="0" u="none" strike="noStrike" cap="none"/>
          </a:p>
        </p:txBody>
      </p:sp>
      <p:sp>
        <p:nvSpPr>
          <p:cNvPr id="345" name="Google Shape;345;p27"/>
          <p:cNvSpPr/>
          <p:nvPr/>
        </p:nvSpPr>
        <p:spPr>
          <a:xfrm>
            <a:off x="7542014" y="6890147"/>
            <a:ext cx="380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Loyalty and promotions drive results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9253A-2ADF-B81E-6C1F-0E93C4C22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Project Overview</a:t>
            </a:r>
            <a:endParaRPr sz="4450" b="0" i="0" u="none" strike="noStrike" cap="none"/>
          </a:p>
        </p:txBody>
      </p:sp>
      <p:sp>
        <p:nvSpPr>
          <p:cNvPr id="68" name="Google Shape;68;p14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60" y="29837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Deliver personalized recommendations</a:t>
            </a:r>
            <a:endParaRPr sz="2200" b="0" i="0" u="none" strike="noStrike" cap="none"/>
          </a:p>
        </p:txBody>
      </p:sp>
      <p:sp>
        <p:nvSpPr>
          <p:cNvPr id="71" name="Google Shape;71;p14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Match customers with relevant products from diverse catalog</a:t>
            </a:r>
            <a:endParaRPr sz="1750" b="0" i="0" u="none" strike="noStrike" cap="none"/>
          </a:p>
        </p:txBody>
      </p:sp>
      <p:sp>
        <p:nvSpPr>
          <p:cNvPr id="72" name="Google Shape;72;p1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274" y="29837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Boost conversion rates</a:t>
            </a:r>
            <a:endParaRPr sz="22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10937319" y="3863816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Turn browsers into buyers with targeted suggestions</a:t>
            </a:r>
            <a:endParaRPr sz="1750" b="0" i="0" u="none" strike="noStrike" cap="none"/>
          </a:p>
        </p:txBody>
      </p:sp>
      <p:sp>
        <p:nvSpPr>
          <p:cNvPr id="76" name="Google Shape;76;p14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5260" y="544865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017306" y="5484019"/>
            <a:ext cx="372546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Improve customer retention</a:t>
            </a:r>
            <a:endParaRPr sz="2200" b="0" i="0" u="none" strike="noStrike" cap="none"/>
          </a:p>
        </p:txBody>
      </p:sp>
      <p:sp>
        <p:nvSpPr>
          <p:cNvPr id="79" name="Google Shape;79;p14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Keep hobbyists engaged with relevant discoveries</a:t>
            </a:r>
            <a:endParaRPr sz="1750" b="0" i="0" u="none" strike="noStrike" cap="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86AB5-7A14-6C94-CD8E-1437C58E4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Business Context</a:t>
            </a:r>
            <a:endParaRPr sz="4450" b="0" i="0" u="none" strike="noStrike" cap="none"/>
          </a:p>
        </p:txBody>
      </p:sp>
      <p:pic>
        <p:nvPicPr>
          <p:cNvPr id="86" name="Google Shape;86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678906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892" y="329493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5357217" y="2905720"/>
            <a:ext cx="261246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Customer loyalty</a:t>
            </a:r>
            <a:endParaRPr sz="2200" b="0" i="0" u="none" strike="noStrike" cap="none"/>
          </a:p>
        </p:txBody>
      </p:sp>
      <p:sp>
        <p:nvSpPr>
          <p:cNvPr id="89" name="Google Shape;89;p15"/>
          <p:cNvSpPr/>
          <p:nvPr/>
        </p:nvSpPr>
        <p:spPr>
          <a:xfrm>
            <a:off x="5357217" y="3396139"/>
            <a:ext cx="261246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Creates brand advocates</a:t>
            </a:r>
            <a:endParaRPr sz="1750" b="0" i="0" u="none" strike="noStrike" cap="none"/>
          </a:p>
        </p:txBody>
      </p:sp>
      <p:sp>
        <p:nvSpPr>
          <p:cNvPr id="90" name="Google Shape;90;p15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381" y="4042529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892" y="449663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6433304" y="4269343"/>
            <a:ext cx="237017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Sales uplift</a:t>
            </a:r>
            <a:endParaRPr sz="2200" b="0" i="0" u="none" strike="noStrike" cap="none"/>
          </a:p>
        </p:txBody>
      </p:sp>
      <p:sp>
        <p:nvSpPr>
          <p:cNvPr id="94" name="Google Shape;94;p15"/>
          <p:cNvSpPr/>
          <p:nvPr/>
        </p:nvSpPr>
        <p:spPr>
          <a:xfrm>
            <a:off x="6433304" y="4759762"/>
            <a:ext cx="237017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Drives revenue growth</a:t>
            </a:r>
            <a:endParaRPr sz="1750" b="0" i="0" u="none" strike="noStrike" cap="none"/>
          </a:p>
        </p:txBody>
      </p:sp>
      <p:sp>
        <p:nvSpPr>
          <p:cNvPr id="95" name="Google Shape;95;p15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294" y="5406152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773" y="586025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7509272" y="5632966"/>
            <a:ext cx="306014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Personalized discovery</a:t>
            </a:r>
            <a:endParaRPr sz="2200" b="0" i="0" u="none" strike="noStrike" cap="none"/>
          </a:p>
        </p:txBody>
      </p:sp>
      <p:sp>
        <p:nvSpPr>
          <p:cNvPr id="99" name="Google Shape;99;p15"/>
          <p:cNvSpPr/>
          <p:nvPr/>
        </p:nvSpPr>
        <p:spPr>
          <a:xfrm>
            <a:off x="7509272" y="6123384"/>
            <a:ext cx="413885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Guides users through extensive catalog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CB227B-5631-8994-8169-1BCC09CE42FC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C9718-F620-5B4F-7050-4FE870B8E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5154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Dataset Schema</a:t>
            </a:r>
            <a:endParaRPr sz="4450" b="0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1945243" y="3271242"/>
            <a:ext cx="32038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Fact Table: Transactions</a:t>
            </a:r>
            <a:endParaRPr sz="220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Central repository of all sales data</a:t>
            </a:r>
            <a:endParaRPr sz="1750" b="0" i="0" u="none" strike="noStrike" cap="none"/>
          </a:p>
        </p:txBody>
      </p:sp>
      <p:pic>
        <p:nvPicPr>
          <p:cNvPr id="108" name="Google Shape;10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4791" y="329362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9481304" y="3271242"/>
            <a:ext cx="304514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Dimension: Customers</a:t>
            </a:r>
            <a:endParaRPr sz="2200" b="0" i="0" u="none" strike="noStrike" cap="none"/>
          </a:p>
        </p:txBody>
      </p:sp>
      <p:sp>
        <p:nvSpPr>
          <p:cNvPr id="112" name="Google Shape;112;p1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Demographic and loyalty information</a:t>
            </a:r>
            <a:endParaRPr sz="1750" b="0" i="0" u="none" strike="noStrike" cap="none"/>
          </a:p>
        </p:txBody>
      </p:sp>
      <p:pic>
        <p:nvPicPr>
          <p:cNvPr id="113" name="Google Shape;113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0220" y="329362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Dimension: Products</a:t>
            </a:r>
            <a:endParaRPr sz="2200" b="0" i="0" u="none" strike="noStrike" cap="none"/>
          </a:p>
        </p:txBody>
      </p:sp>
      <p:sp>
        <p:nvSpPr>
          <p:cNvPr id="117" name="Google Shape;117;p16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Category, brand, and availability details</a:t>
            </a:r>
            <a:endParaRPr sz="1750" b="0" i="0" u="none" strike="noStrike" cap="none"/>
          </a:p>
        </p:txBody>
      </p:sp>
      <p:pic>
        <p:nvPicPr>
          <p:cNvPr id="118" name="Google Shape;118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30220" y="577905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Dimension: Dates</a:t>
            </a:r>
            <a:endParaRPr sz="2200" b="0" i="0" u="none" strike="noStrike" cap="none"/>
          </a:p>
        </p:txBody>
      </p:sp>
      <p:sp>
        <p:nvSpPr>
          <p:cNvPr id="122" name="Google Shape;122;p16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Temporal attributes for trend analysis</a:t>
            </a:r>
            <a:endParaRPr sz="1750" b="0" i="0" u="none" strike="noStrike" cap="none"/>
          </a:p>
        </p:txBody>
      </p:sp>
      <p:pic>
        <p:nvPicPr>
          <p:cNvPr id="123" name="Google Shape;123;p1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4791" y="5779056"/>
            <a:ext cx="255151" cy="31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11FA7B-5ECF-DFCC-FBD4-C445AC010B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350"/>
              <a:buFont typeface="Instrument Sans"/>
              <a:buNone/>
            </a:pPr>
            <a:r>
              <a:rPr lang="en-US" sz="43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Dataset Details</a:t>
            </a:r>
            <a:endParaRPr sz="4350" b="0" i="0" u="none" strike="noStrike" cap="none"/>
          </a:p>
        </p:txBody>
      </p:sp>
      <p:sp>
        <p:nvSpPr>
          <p:cNvPr id="133" name="Google Shape;133;p17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6246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785574" y="4425672"/>
            <a:ext cx="13059251" cy="63758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1007864" y="456664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Table</a:t>
            </a:r>
            <a:endParaRPr sz="1750" b="0" i="0" u="none" strike="noStrike" cap="none"/>
          </a:p>
        </p:txBody>
      </p:sp>
      <p:sp>
        <p:nvSpPr>
          <p:cNvPr id="136" name="Google Shape;136;p17"/>
          <p:cNvSpPr/>
          <p:nvPr/>
        </p:nvSpPr>
        <p:spPr>
          <a:xfrm>
            <a:off x="7541300" y="456664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Fields</a:t>
            </a:r>
            <a:endParaRPr sz="1750" b="0" i="0" u="none" strike="noStrike" cap="none"/>
          </a:p>
        </p:txBody>
      </p:sp>
      <p:sp>
        <p:nvSpPr>
          <p:cNvPr id="137" name="Google Shape;137;p17"/>
          <p:cNvSpPr/>
          <p:nvPr/>
        </p:nvSpPr>
        <p:spPr>
          <a:xfrm>
            <a:off x="785574" y="5063252"/>
            <a:ext cx="13059251" cy="63758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007864" y="520422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fact_transactions</a:t>
            </a:r>
            <a:endParaRPr sz="1750" b="0" i="0" u="none" strike="noStrike" cap="none"/>
          </a:p>
        </p:txBody>
      </p:sp>
      <p:sp>
        <p:nvSpPr>
          <p:cNvPr id="139" name="Google Shape;139;p17"/>
          <p:cNvSpPr/>
          <p:nvPr/>
        </p:nvSpPr>
        <p:spPr>
          <a:xfrm>
            <a:off x="7541300" y="520422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transaction_id, customer_id, product_id, quantity, price</a:t>
            </a:r>
            <a:endParaRPr sz="1750" b="0" i="0" u="none" strike="noStrike" cap="none"/>
          </a:p>
        </p:txBody>
      </p:sp>
      <p:sp>
        <p:nvSpPr>
          <p:cNvPr id="140" name="Google Shape;140;p17"/>
          <p:cNvSpPr/>
          <p:nvPr/>
        </p:nvSpPr>
        <p:spPr>
          <a:xfrm>
            <a:off x="785574" y="5700832"/>
            <a:ext cx="13059251" cy="63758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007864" y="584180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dim_customers</a:t>
            </a:r>
            <a:endParaRPr sz="1750" b="0" i="0" u="none" strike="noStrike" cap="none"/>
          </a:p>
        </p:txBody>
      </p:sp>
      <p:sp>
        <p:nvSpPr>
          <p:cNvPr id="142" name="Google Shape;142;p17"/>
          <p:cNvSpPr/>
          <p:nvPr/>
        </p:nvSpPr>
        <p:spPr>
          <a:xfrm>
            <a:off x="7541300" y="584180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demographics, loyalty status</a:t>
            </a:r>
            <a:endParaRPr sz="1750" b="0" i="0" u="none" strike="noStrike" cap="none"/>
          </a:p>
        </p:txBody>
      </p:sp>
      <p:sp>
        <p:nvSpPr>
          <p:cNvPr id="143" name="Google Shape;143;p17"/>
          <p:cNvSpPr/>
          <p:nvPr/>
        </p:nvSpPr>
        <p:spPr>
          <a:xfrm>
            <a:off x="785574" y="6338411"/>
            <a:ext cx="13059251" cy="63758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007864" y="647938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dim_products</a:t>
            </a:r>
            <a:endParaRPr sz="1750" b="0" i="0" u="none" strike="noStrike" cap="none"/>
          </a:p>
        </p:txBody>
      </p:sp>
      <p:sp>
        <p:nvSpPr>
          <p:cNvPr id="145" name="Google Shape;145;p17"/>
          <p:cNvSpPr/>
          <p:nvPr/>
        </p:nvSpPr>
        <p:spPr>
          <a:xfrm>
            <a:off x="7541300" y="647938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category, brand, availability</a:t>
            </a:r>
            <a:endParaRPr sz="1750" b="0" i="0" u="none" strike="noStrike" cap="none"/>
          </a:p>
        </p:txBody>
      </p:sp>
      <p:sp>
        <p:nvSpPr>
          <p:cNvPr id="146" name="Google Shape;146;p17"/>
          <p:cNvSpPr/>
          <p:nvPr/>
        </p:nvSpPr>
        <p:spPr>
          <a:xfrm>
            <a:off x="785574" y="6975991"/>
            <a:ext cx="13059251" cy="63758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1007864" y="711696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dim_promotions</a:t>
            </a:r>
            <a:endParaRPr sz="1750" b="0" i="0" u="none" strike="noStrike" cap="none"/>
          </a:p>
        </p:txBody>
      </p:sp>
      <p:sp>
        <p:nvSpPr>
          <p:cNvPr id="148" name="Google Shape;148;p17"/>
          <p:cNvSpPr/>
          <p:nvPr/>
        </p:nvSpPr>
        <p:spPr>
          <a:xfrm>
            <a:off x="7541300" y="711696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promo type, duration, segment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2A851-0D08-66E3-F16E-3BCAB963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6280190" y="13080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Additional Tables</a:t>
            </a:r>
            <a:endParaRPr sz="4450" b="0" i="0" u="none" strike="noStrike" cap="none"/>
          </a:p>
        </p:txBody>
      </p:sp>
      <p:sp>
        <p:nvSpPr>
          <p:cNvPr id="156" name="Google Shape;156;p18"/>
          <p:cNvSpPr/>
          <p:nvPr/>
        </p:nvSpPr>
        <p:spPr>
          <a:xfrm>
            <a:off x="6280190" y="2356961"/>
            <a:ext cx="3664863" cy="2531745"/>
          </a:xfrm>
          <a:prstGeom prst="roundRect">
            <a:avLst>
              <a:gd name="adj" fmla="val 8063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6507004" y="2583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Promotion Mapping</a:t>
            </a:r>
            <a:endParaRPr sz="2200" b="0" i="0" u="none" strike="noStrike" cap="none"/>
          </a:p>
        </p:txBody>
      </p:sp>
      <p:sp>
        <p:nvSpPr>
          <p:cNvPr id="158" name="Google Shape;158;p18"/>
          <p:cNvSpPr/>
          <p:nvPr/>
        </p:nvSpPr>
        <p:spPr>
          <a:xfrm>
            <a:off x="6507004" y="3074194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Links promotions to applicable products</a:t>
            </a:r>
            <a:endParaRPr sz="1750" b="0" i="0" u="none" strike="noStrike" cap="none"/>
          </a:p>
        </p:txBody>
      </p:sp>
      <p:sp>
        <p:nvSpPr>
          <p:cNvPr id="159" name="Google Shape;159;p18"/>
          <p:cNvSpPr/>
          <p:nvPr/>
        </p:nvSpPr>
        <p:spPr>
          <a:xfrm>
            <a:off x="6507004" y="3936087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Enables promotional targeting analysis</a:t>
            </a:r>
            <a:endParaRPr sz="1750" b="0" i="0" u="none" strike="noStrike" cap="none"/>
          </a:p>
        </p:txBody>
      </p:sp>
      <p:sp>
        <p:nvSpPr>
          <p:cNvPr id="160" name="Google Shape;160;p18"/>
          <p:cNvSpPr/>
          <p:nvPr/>
        </p:nvSpPr>
        <p:spPr>
          <a:xfrm>
            <a:off x="10171867" y="2356961"/>
            <a:ext cx="3664863" cy="2531745"/>
          </a:xfrm>
          <a:prstGeom prst="roundRect">
            <a:avLst>
              <a:gd name="adj" fmla="val 8063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10398681" y="2583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Age Breakout</a:t>
            </a:r>
            <a:endParaRPr sz="2200" b="0" i="0" u="none" strike="noStrike" cap="none"/>
          </a:p>
        </p:txBody>
      </p:sp>
      <p:sp>
        <p:nvSpPr>
          <p:cNvPr id="162" name="Google Shape;162;p18"/>
          <p:cNvSpPr/>
          <p:nvPr/>
        </p:nvSpPr>
        <p:spPr>
          <a:xfrm>
            <a:off x="10398681" y="3074194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Segments customers by age range</a:t>
            </a:r>
            <a:endParaRPr sz="1750" b="0" i="0" u="none" strike="noStrike" cap="none"/>
          </a:p>
        </p:txBody>
      </p:sp>
      <p:sp>
        <p:nvSpPr>
          <p:cNvPr id="163" name="Google Shape;163;p18"/>
          <p:cNvSpPr/>
          <p:nvPr/>
        </p:nvSpPr>
        <p:spPr>
          <a:xfrm>
            <a:off x="10398681" y="3936087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Reveals generational preference patterns</a:t>
            </a:r>
            <a:endParaRPr sz="1750" b="0" i="0" u="none" strike="noStrike" cap="none"/>
          </a:p>
        </p:txBody>
      </p:sp>
      <p:sp>
        <p:nvSpPr>
          <p:cNvPr id="164" name="Google Shape;164;p18"/>
          <p:cNvSpPr/>
          <p:nvPr/>
        </p:nvSpPr>
        <p:spPr>
          <a:xfrm>
            <a:off x="6280190" y="5115520"/>
            <a:ext cx="7556421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Gender Breakout</a:t>
            </a:r>
            <a:endParaRPr sz="2200" b="0" i="0" u="none" strike="noStrike" cap="none"/>
          </a:p>
        </p:txBody>
      </p:sp>
      <p:sp>
        <p:nvSpPr>
          <p:cNvPr id="166" name="Google Shape;166;p18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Groups customers by gender identity</a:t>
            </a:r>
            <a:endParaRPr sz="1750" b="0" i="0" u="none" strike="noStrike" cap="none"/>
          </a:p>
        </p:txBody>
      </p:sp>
      <p:sp>
        <p:nvSpPr>
          <p:cNvPr id="167" name="Google Shape;167;p18"/>
          <p:cNvSpPr/>
          <p:nvPr/>
        </p:nvSpPr>
        <p:spPr>
          <a:xfrm>
            <a:off x="6507004" y="6331744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Identifies category preference trends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683CE-F4C6-392C-5CE8-8E6A826C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 Cleaning</a:t>
            </a:r>
            <a:endParaRPr sz="4450" b="0" i="0" u="none" strike="noStrike" cap="none"/>
          </a:p>
        </p:txBody>
      </p:sp>
      <p:sp>
        <p:nvSpPr>
          <p:cNvPr id="175" name="Google Shape;175;p19"/>
          <p:cNvSpPr/>
          <p:nvPr/>
        </p:nvSpPr>
        <p:spPr>
          <a:xfrm>
            <a:off x="6280190" y="2270522"/>
            <a:ext cx="170021" cy="1352312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6790373" y="22705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Standardize Formats</a:t>
            </a:r>
            <a:endParaRPr sz="2200" b="0" i="0" u="none" strike="noStrike" cap="none"/>
          </a:p>
        </p:txBody>
      </p:sp>
      <p:sp>
        <p:nvSpPr>
          <p:cNvPr id="177" name="Google Shape;177;p19"/>
          <p:cNvSpPr/>
          <p:nvPr/>
        </p:nvSpPr>
        <p:spPr>
          <a:xfrm>
            <a:off x="6790373" y="2760940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Consistent column naming conventions</a:t>
            </a:r>
            <a:endParaRPr sz="1750" b="0" i="0" u="none" strike="noStrike" cap="none"/>
          </a:p>
        </p:txBody>
      </p:sp>
      <p:sp>
        <p:nvSpPr>
          <p:cNvPr id="178" name="Google Shape;178;p19"/>
          <p:cNvSpPr/>
          <p:nvPr/>
        </p:nvSpPr>
        <p:spPr>
          <a:xfrm>
            <a:off x="6790373" y="3259931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Uniform data types across tables</a:t>
            </a:r>
            <a:endParaRPr sz="1750" b="0" i="0" u="none" strike="noStrike" cap="none"/>
          </a:p>
        </p:txBody>
      </p:sp>
      <p:sp>
        <p:nvSpPr>
          <p:cNvPr id="179" name="Google Shape;179;p19"/>
          <p:cNvSpPr/>
          <p:nvPr/>
        </p:nvSpPr>
        <p:spPr>
          <a:xfrm>
            <a:off x="6620351" y="3849648"/>
            <a:ext cx="170021" cy="1352312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7130534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Date Conversion</a:t>
            </a:r>
            <a:endParaRPr sz="2200" b="0" i="0" u="none" strike="noStrike" cap="none"/>
          </a:p>
        </p:txBody>
      </p:sp>
      <p:sp>
        <p:nvSpPr>
          <p:cNvPr id="181" name="Google Shape;181;p19"/>
          <p:cNvSpPr/>
          <p:nvPr/>
        </p:nvSpPr>
        <p:spPr>
          <a:xfrm>
            <a:off x="7130534" y="4340066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String dates transformed to datetime objects</a:t>
            </a:r>
            <a:endParaRPr sz="1750" b="0" i="0" u="none" strike="noStrike" cap="none"/>
          </a:p>
        </p:txBody>
      </p:sp>
      <p:sp>
        <p:nvSpPr>
          <p:cNvPr id="182" name="Google Shape;182;p19"/>
          <p:cNvSpPr/>
          <p:nvPr/>
        </p:nvSpPr>
        <p:spPr>
          <a:xfrm>
            <a:off x="7130534" y="4839057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Enables temporal analysis features</a:t>
            </a:r>
            <a:endParaRPr sz="1750" b="0" i="0" u="none" strike="noStrike" cap="none"/>
          </a:p>
        </p:txBody>
      </p:sp>
      <p:sp>
        <p:nvSpPr>
          <p:cNvPr id="183" name="Google Shape;183;p19"/>
          <p:cNvSpPr/>
          <p:nvPr/>
        </p:nvSpPr>
        <p:spPr>
          <a:xfrm>
            <a:off x="6960632" y="5428774"/>
            <a:ext cx="170021" cy="1352312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470815" y="5428774"/>
            <a:ext cx="298108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Handle Missing Values</a:t>
            </a:r>
            <a:endParaRPr sz="2200" b="0" i="0" u="none" strike="noStrike" cap="none"/>
          </a:p>
        </p:txBody>
      </p:sp>
      <p:sp>
        <p:nvSpPr>
          <p:cNvPr id="185" name="Google Shape;185;p19"/>
          <p:cNvSpPr/>
          <p:nvPr/>
        </p:nvSpPr>
        <p:spPr>
          <a:xfrm>
            <a:off x="7470815" y="5919192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"Unknown" for categorical nulls</a:t>
            </a:r>
            <a:endParaRPr sz="1750" b="0" i="0" u="none" strike="noStrike" cap="none"/>
          </a:p>
        </p:txBody>
      </p:sp>
      <p:sp>
        <p:nvSpPr>
          <p:cNvPr id="186" name="Google Shape;186;p19"/>
          <p:cNvSpPr/>
          <p:nvPr/>
        </p:nvSpPr>
        <p:spPr>
          <a:xfrm>
            <a:off x="7470815" y="6418183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Statistical imputation for numerics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B2063-F4E6-4137-3561-54AA1DAD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Feature Engineering</a:t>
            </a:r>
            <a:endParaRPr sz="4450" b="0" i="0" u="none" strike="noStrike" cap="none"/>
          </a:p>
        </p:txBody>
      </p:sp>
      <p:sp>
        <p:nvSpPr>
          <p:cNvPr id="193" name="Google Shape;193;p20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Temporal Features</a:t>
            </a:r>
            <a:endParaRPr sz="2200" b="0" i="0" u="none" strike="noStrike" cap="none"/>
          </a:p>
        </p:txBody>
      </p:sp>
      <p:sp>
        <p:nvSpPr>
          <p:cNvPr id="194" name="Google Shape;194;p20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Month extraction</a:t>
            </a:r>
            <a:endParaRPr sz="1750" b="0" i="0" u="none" strike="noStrike" cap="none"/>
          </a:p>
        </p:txBody>
      </p:sp>
      <p:sp>
        <p:nvSpPr>
          <p:cNvPr id="195" name="Google Shape;195;p20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Day of week</a:t>
            </a:r>
            <a:endParaRPr sz="1750" b="0" i="0" u="none" strike="noStrike" cap="none"/>
          </a:p>
        </p:txBody>
      </p:sp>
      <p:sp>
        <p:nvSpPr>
          <p:cNvPr id="196" name="Google Shape;196;p20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Weekend flag</a:t>
            </a:r>
            <a:endParaRPr sz="1750" b="0" i="0" u="none" strike="noStrike" cap="none"/>
          </a:p>
        </p:txBody>
      </p:sp>
      <p:sp>
        <p:nvSpPr>
          <p:cNvPr id="197" name="Google Shape;197;p20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Customer Metrics</a:t>
            </a:r>
            <a:endParaRPr sz="2200" b="0" i="0" u="none" strike="noStrike" cap="none"/>
          </a:p>
        </p:txBody>
      </p:sp>
      <p:sp>
        <p:nvSpPr>
          <p:cNvPr id="198" name="Google Shape;198;p20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Days since first purchase</a:t>
            </a:r>
            <a:endParaRPr sz="1750" b="0" i="0" u="none" strike="noStrike" cap="none"/>
          </a:p>
        </p:txBody>
      </p:sp>
      <p:sp>
        <p:nvSpPr>
          <p:cNvPr id="199" name="Google Shape;199;p20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Activity timespan</a:t>
            </a:r>
            <a:endParaRPr sz="1750" b="0" i="0" u="none" strike="noStrike" cap="none"/>
          </a:p>
        </p:txBody>
      </p:sp>
      <p:sp>
        <p:nvSpPr>
          <p:cNvPr id="200" name="Google Shape;200;p20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Purchase frequency</a:t>
            </a:r>
            <a:endParaRPr sz="1750" b="0" i="0" u="none" strike="noStrike" cap="none"/>
          </a:p>
        </p:txBody>
      </p:sp>
      <p:sp>
        <p:nvSpPr>
          <p:cNvPr id="201" name="Google Shape;201;p20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Loyalty Segments</a:t>
            </a:r>
            <a:endParaRPr sz="2200" b="0" i="0" u="none" strike="noStrike" cap="none"/>
          </a:p>
        </p:txBody>
      </p:sp>
      <p:sp>
        <p:nvSpPr>
          <p:cNvPr id="202" name="Google Shape;202;p2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New: 0-30 days</a:t>
            </a:r>
            <a:endParaRPr sz="1750" b="0" i="0" u="none" strike="noStrike" cap="none"/>
          </a:p>
        </p:txBody>
      </p:sp>
      <p:sp>
        <p:nvSpPr>
          <p:cNvPr id="203" name="Google Shape;203;p2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Medium: 31-180 days</a:t>
            </a:r>
            <a:endParaRPr sz="1750" b="0" i="0" u="none" strike="noStrike" cap="none"/>
          </a:p>
        </p:txBody>
      </p:sp>
      <p:sp>
        <p:nvSpPr>
          <p:cNvPr id="204" name="Google Shape;204;p20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Loyal: &gt;180 days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0EB90-F9B8-D32C-31B9-AF55B8BF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154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Financial Features</a:t>
            </a:r>
            <a:endParaRPr sz="4450" b="0" i="0" u="none" strike="noStrike" cap="none"/>
          </a:p>
        </p:txBody>
      </p:sp>
      <p:pic>
        <p:nvPicPr>
          <p:cNvPr id="212" name="Google Shape;212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2597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7754422" y="2824758"/>
            <a:ext cx="288619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Revenue per Quantity</a:t>
            </a:r>
            <a:endParaRPr sz="2200" b="0" i="0" u="none" strike="noStrike" cap="none"/>
          </a:p>
        </p:txBody>
      </p:sp>
      <p:sp>
        <p:nvSpPr>
          <p:cNvPr id="214" name="Google Shape;214;p21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Total sales value divided by units sold</a:t>
            </a:r>
            <a:endParaRPr sz="1750" b="0" i="0" u="none" strike="noStrike" cap="none"/>
          </a:p>
        </p:txBody>
      </p:sp>
      <p:pic>
        <p:nvPicPr>
          <p:cNvPr id="215" name="Google Shape;215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0190" y="3958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Profit</a:t>
            </a:r>
            <a:endParaRPr sz="2200" b="0" i="0" u="none" strike="noStrike" cap="none"/>
          </a:p>
        </p:txBody>
      </p:sp>
      <p:sp>
        <p:nvSpPr>
          <p:cNvPr id="217" name="Google Shape;217;p21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Revenue minus cost calculation</a:t>
            </a:r>
            <a:endParaRPr sz="1750" b="0" i="0" u="none" strike="noStrike" cap="none"/>
          </a:p>
        </p:txBody>
      </p:sp>
      <p:pic>
        <p:nvPicPr>
          <p:cNvPr id="218" name="Google Shape;218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190" y="531971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Profit Margin</a:t>
            </a:r>
            <a:endParaRPr sz="2200" b="0" i="0" u="none" strike="noStrike" cap="none"/>
          </a:p>
        </p:txBody>
      </p:sp>
      <p:sp>
        <p:nvSpPr>
          <p:cNvPr id="220" name="Google Shape;220;p21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Percentage of revenue retained as profit</a:t>
            </a:r>
            <a:endParaRPr sz="1750" b="0" i="0" u="none" strike="noStrike" cap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82E77-79EA-F8C3-CBED-7E72B6860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780" y="7655101"/>
            <a:ext cx="2585246" cy="574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468</Words>
  <Application>Microsoft Office PowerPoint</Application>
  <PresentationFormat>Custom</PresentationFormat>
  <Paragraphs>145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Instrument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Snigdha Reddy</cp:lastModifiedBy>
  <cp:revision>3</cp:revision>
  <dcterms:modified xsi:type="dcterms:W3CDTF">2025-06-16T14:19:43Z</dcterms:modified>
</cp:coreProperties>
</file>